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50"/>
  </p:notesMasterIdLst>
  <p:sldIdLst>
    <p:sldId id="300" r:id="rId2"/>
    <p:sldId id="258" r:id="rId3"/>
    <p:sldId id="259" r:id="rId4"/>
    <p:sldId id="273" r:id="rId5"/>
    <p:sldId id="260" r:id="rId6"/>
    <p:sldId id="267" r:id="rId7"/>
    <p:sldId id="261" r:id="rId8"/>
    <p:sldId id="268" r:id="rId9"/>
    <p:sldId id="269" r:id="rId10"/>
    <p:sldId id="270" r:id="rId11"/>
    <p:sldId id="271" r:id="rId12"/>
    <p:sldId id="274" r:id="rId13"/>
    <p:sldId id="275" r:id="rId14"/>
    <p:sldId id="276" r:id="rId15"/>
    <p:sldId id="277" r:id="rId16"/>
    <p:sldId id="278" r:id="rId17"/>
    <p:sldId id="279" r:id="rId18"/>
    <p:sldId id="272" r:id="rId19"/>
    <p:sldId id="299" r:id="rId20"/>
    <p:sldId id="280" r:id="rId21"/>
    <p:sldId id="301" r:id="rId22"/>
    <p:sldId id="282" r:id="rId23"/>
    <p:sldId id="283" r:id="rId24"/>
    <p:sldId id="289" r:id="rId25"/>
    <p:sldId id="284" r:id="rId26"/>
    <p:sldId id="290" r:id="rId27"/>
    <p:sldId id="291" r:id="rId28"/>
    <p:sldId id="285" r:id="rId29"/>
    <p:sldId id="296" r:id="rId30"/>
    <p:sldId id="297" r:id="rId31"/>
    <p:sldId id="298" r:id="rId32"/>
    <p:sldId id="286" r:id="rId33"/>
    <p:sldId id="287" r:id="rId34"/>
    <p:sldId id="292" r:id="rId35"/>
    <p:sldId id="293" r:id="rId36"/>
    <p:sldId id="294" r:id="rId37"/>
    <p:sldId id="295" r:id="rId38"/>
    <p:sldId id="312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5" userDrawn="1">
          <p15:clr>
            <a:srgbClr val="A4A3A4"/>
          </p15:clr>
        </p15:guide>
        <p15:guide id="3" pos="5352" userDrawn="1">
          <p15:clr>
            <a:srgbClr val="A4A3A4"/>
          </p15:clr>
        </p15:guide>
        <p15:guide id="4" orient="horz" pos="4088" userDrawn="1">
          <p15:clr>
            <a:srgbClr val="A4A3A4"/>
          </p15:clr>
        </p15:guide>
        <p15:guide id="5" orient="horz" pos="6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B01"/>
    <a:srgbClr val="B44601"/>
    <a:srgbClr val="3C5C26"/>
    <a:srgbClr val="CF722A"/>
    <a:srgbClr val="BDC901"/>
    <a:srgbClr val="8AAB00"/>
    <a:srgbClr val="608611"/>
    <a:srgbClr val="571F1C"/>
    <a:srgbClr val="A6B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60"/>
      </p:cViewPr>
      <p:guideLst>
        <p:guide pos="385"/>
        <p:guide pos="5352"/>
        <p:guide orient="horz" pos="4088"/>
        <p:guide orient="horz" pos="6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8A48C-867D-46C9-A561-FC2EBAE069BD}" type="datetimeFigureOut">
              <a:rPr lang="en-US" smtClean="0"/>
              <a:t>8/22/2017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137A6-28BB-4C93-80A9-5E20020E1C1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2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Cost </a:t>
            </a:r>
            <a:r>
              <a:rPr lang="en-US" dirty="0" err="1" smtClean="0"/>
              <a:t>extimated</a:t>
            </a:r>
            <a:r>
              <a:rPr lang="en-US" dirty="0" smtClean="0"/>
              <a:t> in order to re-plant</a:t>
            </a:r>
            <a:r>
              <a:rPr lang="en-US" baseline="0" dirty="0" smtClean="0"/>
              <a:t> the vines that get infected every year. </a:t>
            </a:r>
          </a:p>
          <a:p>
            <a:r>
              <a:rPr lang="en-US" baseline="0" dirty="0" smtClean="0"/>
              <a:t>While the economic loss of a billion Euros in France is due to the production decrease in both quality and quantity. The same goes for California (0,25 billion Dollars) and For Australia (8,3 billion dollars).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7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eutypa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71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Empoasca vitis bites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362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Esca-bot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59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 Deficit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91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66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euty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5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5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botry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 to a smaller production also the quality of the grapes is</a:t>
            </a:r>
            <a:r>
              <a:rPr lang="en-US" baseline="0" dirty="0" smtClean="0"/>
              <a:t> reduced. Very important is the fact that the pH is higher. It is advisable not to use the grapes that come from an infected plant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it could be skipped, is better to focus on the other 3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1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Managing</a:t>
            </a:r>
            <a:r>
              <a:rPr lang="en-US" baseline="0" dirty="0" smtClean="0"/>
              <a:t> regular diseases (like downy or powdery Mildew) is easier because the interaction between plant, pathogen and the environment is </a:t>
            </a:r>
            <a:r>
              <a:rPr lang="en-US" baseline="0" dirty="0" err="1" smtClean="0"/>
              <a:t>predictabe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when you have 2 or more pathogens</a:t>
            </a:r>
            <a:r>
              <a:rPr lang="en-US" baseline="0" dirty="0" smtClean="0"/>
              <a:t> that cause a disease is difficult to predict the interaction of each pathogen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17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</a:t>
            </a:r>
            <a:r>
              <a:rPr lang="en-US" baseline="0" dirty="0" smtClean="0"/>
              <a:t> experiment made by Vincenzo Mondello showed that in two years only the 12% of the infected plant in a vineyard showed symptoms in both years.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68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efficient strategies to control them after sodium </a:t>
            </a:r>
            <a:r>
              <a:rPr lang="en-US" dirty="0" err="1" smtClean="0"/>
              <a:t>arsenite</a:t>
            </a:r>
            <a:r>
              <a:rPr lang="en-US" dirty="0" smtClean="0"/>
              <a:t> use prohibition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69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(15 minutes)</a:t>
            </a: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15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Esca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137A6-28BB-4C93-80A9-5E20020E1C1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33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03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916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574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358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0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27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0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28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209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0C97-5F18-43BA-920E-7458283B67A0}" type="datetimeFigureOut">
              <a:rPr lang="it-IT" smtClean="0"/>
              <a:t>22/08/2017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E268-16EA-4827-9C08-BDDC964F722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9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m1FRqUfcVQ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can’t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solve the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3807" y="3009901"/>
            <a:ext cx="5620194" cy="38481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2902179"/>
            <a:ext cx="4572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GTDs </a:t>
            </a:r>
            <a:r>
              <a:rPr lang="en-US" sz="22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pathogens diffusion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closely related to the </a:t>
            </a:r>
            <a:r>
              <a:rPr lang="en-US" sz="22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vineyard management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especially </a:t>
            </a:r>
            <a:r>
              <a:rPr lang="en-US" sz="24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</a:t>
            </a:r>
            <a:endParaRPr lang="en-US" sz="28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3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can’t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solve the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997880" y="3031231"/>
            <a:ext cx="4817659" cy="1863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the moment there is</a:t>
            </a:r>
          </a:p>
          <a:p>
            <a:pPr algn="ctr">
              <a:lnSpc>
                <a:spcPct val="150000"/>
              </a:lnSpc>
            </a:pPr>
            <a:r>
              <a:rPr lang="it-IT" sz="32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Effective</a:t>
            </a:r>
            <a:r>
              <a:rPr lang="it-IT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control </a:t>
            </a:r>
            <a:r>
              <a:rPr lang="en-US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</a:t>
            </a:r>
            <a:r>
              <a:rPr lang="it-IT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39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Pathogens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lifecycle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2805822"/>
            <a:ext cx="2929416" cy="292061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36887" y="2937244"/>
            <a:ext cx="522133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life cycle and epidemiology are very similar for all the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fungi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cause trunk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diseases (</a:t>
            </a:r>
            <a:r>
              <a:rPr lang="en-US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Berstch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al., 2013). </a:t>
            </a:r>
            <a:endParaRPr lang="en-US" sz="20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diseases are cryptic and their </a:t>
            </a:r>
            <a:r>
              <a:rPr lang="en-US" sz="2200" b="1" dirty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symptoms usually take several years to</a:t>
            </a:r>
          </a:p>
          <a:p>
            <a:pPr algn="just"/>
            <a:r>
              <a:rPr lang="en-US" sz="2200" b="1" dirty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such they are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observe.</a:t>
            </a:r>
          </a:p>
        </p:txBody>
      </p:sp>
    </p:spTree>
    <p:extLst>
      <p:ext uri="{BB962C8B-B14F-4D97-AF65-F5344CB8AC3E}">
        <p14:creationId xmlns:p14="http://schemas.microsoft.com/office/powerpoint/2010/main" val="232334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482" y="2429302"/>
            <a:ext cx="4012443" cy="383502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Pathogens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lifecycle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237327" y="5180927"/>
            <a:ext cx="1635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Infection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124165" y="3585479"/>
            <a:ext cx="2347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Spread by rain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22041" y="2633527"/>
            <a:ext cx="2406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Inoculum ready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173403" y="5380982"/>
            <a:ext cx="2072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Reproduction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852079" y="6250676"/>
            <a:ext cx="1491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Summer</a:t>
            </a:r>
            <a:endParaRPr lang="en-US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991067" y="3980498"/>
            <a:ext cx="2072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Spring</a:t>
            </a:r>
            <a:endParaRPr lang="en-US" sz="2400" b="1" dirty="0">
              <a:solidFill>
                <a:srgbClr val="92D050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60776" y="3970581"/>
            <a:ext cx="1437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Autumn</a:t>
            </a:r>
            <a:endParaRPr lang="en-US" sz="2400" b="1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965241" y="1832155"/>
            <a:ext cx="1272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Winter</a:t>
            </a:r>
            <a:endParaRPr lang="en-US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055055" y="3042026"/>
            <a:ext cx="23474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 wounds</a:t>
            </a:r>
            <a:endParaRPr lang="en-US" sz="22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8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Pathogens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lifecycle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4" y="3052747"/>
            <a:ext cx="3466531" cy="2314574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339986" y="3332871"/>
            <a:ext cx="4981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the pathogens lifecycle is possible to </a:t>
            </a:r>
            <a:r>
              <a:rPr lang="en-US" sz="20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decrease the infections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</a:t>
            </a:r>
          </a:p>
          <a:p>
            <a:endParaRPr lang="en-US" sz="20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the inoculum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 at the right moment </a:t>
            </a:r>
            <a:endParaRPr lang="en-US" sz="22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9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Reducing the inoculum 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3398636" y="4399268"/>
            <a:ext cx="5422508" cy="2258704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91319" y="2327276"/>
            <a:ext cx="7519917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order to reduce the inoculum is important to: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 the </a:t>
            </a:r>
            <a:r>
              <a:rPr lang="en-US" sz="22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shoots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soon as they show symptoms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 a </a:t>
            </a:r>
            <a:r>
              <a:rPr lang="en-US" sz="2200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</a:t>
            </a:r>
            <a:r>
              <a:rPr lang="en-US" sz="2000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it is infected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 the </a:t>
            </a:r>
            <a:r>
              <a:rPr lang="en-US" sz="22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 residuals </a:t>
            </a:r>
            <a:endParaRPr lang="en-US" sz="22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 a symptomatic shoot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9922" y="4012442"/>
            <a:ext cx="3794077" cy="2845558"/>
          </a:xfrm>
          <a:prstGeom prst="flowChartPunchedCard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1194" y="2270500"/>
            <a:ext cx="5268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only a shoot shows symptoms, it is possible that only that shoot is infected.</a:t>
            </a:r>
          </a:p>
          <a:p>
            <a:pPr algn="just"/>
            <a:r>
              <a:rPr lang="en-US" sz="20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 that shoot and see if the infection is spread in the rest of the plant.</a:t>
            </a: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it is possible to see the fungi at the base of the shoot probably the plant is infected.</a:t>
            </a:r>
            <a:endParaRPr lang="en-US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1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Remove a symptomatic plant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482" y="2663164"/>
            <a:ext cx="3675283" cy="3131180"/>
          </a:xfrm>
          <a:prstGeom prst="ellipse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330182" y="3213091"/>
            <a:ext cx="45407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plant shows symptoms on </a:t>
            </a:r>
            <a:r>
              <a:rPr lang="en-US" b="1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its canopy</a:t>
            </a:r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means that is entirely infected.</a:t>
            </a:r>
          </a:p>
          <a:p>
            <a:pPr algn="just"/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this stage the best thing would be to </a:t>
            </a:r>
            <a:r>
              <a:rPr lang="en-US" b="1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completely remove the plant</a:t>
            </a:r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a plant is cut or uprooted it should be removed (it could also be </a:t>
            </a:r>
            <a:r>
              <a:rPr lang="en-US" b="1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composted or burned</a:t>
            </a:r>
            <a:r>
              <a:rPr lang="en-US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as soon as possible.</a:t>
            </a:r>
            <a:endParaRPr lang="en-US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Pruning at the right moment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8744" y="3712191"/>
            <a:ext cx="4635256" cy="31458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41194" y="2431884"/>
            <a:ext cx="7929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Pathogens infect the plant mostly through pruning wounds</a:t>
            </a:r>
            <a:endParaRPr lang="en-US" sz="2000" b="1" dirty="0">
              <a:solidFill>
                <a:srgbClr val="CF72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1194" y="3701264"/>
            <a:ext cx="55819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Since the pathogens spores are spread by rain, is important to </a:t>
            </a:r>
            <a:r>
              <a:rPr lang="en-US" sz="2000" b="1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prune in the dry season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addition is possible to protect the pruning wounds with </a:t>
            </a:r>
            <a:r>
              <a:rPr lang="en-US" sz="20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mastic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 using </a:t>
            </a:r>
            <a:r>
              <a:rPr lang="en-US" sz="2000" b="1" i="1" dirty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en-US" sz="2000" b="1" i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richoderma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0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answer to the given questions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693" y="3436688"/>
            <a:ext cx="3702532" cy="308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895" y="2225427"/>
            <a:ext cx="3538885" cy="35074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438154" y="3115189"/>
            <a:ext cx="44450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GTDs are a group of fungal diseases that affects the perennial organs of the plant, leading to </a:t>
            </a:r>
            <a:r>
              <a:rPr lang="en-US" sz="22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leaf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2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berries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sometimes also to the </a:t>
            </a:r>
            <a:r>
              <a:rPr lang="en-US" sz="2200" b="1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 of the plant</a:t>
            </a:r>
            <a:endParaRPr lang="en-US" sz="2200" b="1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91319" y="1090023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Video-clip Symptoms and Epidemiology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Tm1FRqUfcV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5524" y="1741955"/>
            <a:ext cx="7859831" cy="474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0127" y="2403901"/>
            <a:ext cx="6537278" cy="4085799"/>
          </a:xfrm>
          <a:prstGeom prst="rect">
            <a:avLst/>
          </a:prstGeom>
        </p:spPr>
      </p:pic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1194" y="2070445"/>
            <a:ext cx="4373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Results and Discussion </a:t>
            </a:r>
          </a:p>
        </p:txBody>
      </p:sp>
    </p:spTree>
    <p:extLst>
      <p:ext uri="{BB962C8B-B14F-4D97-AF65-F5344CB8AC3E}">
        <p14:creationId xmlns:p14="http://schemas.microsoft.com/office/powerpoint/2010/main" val="331395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Symptoms 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2029476" y="3858536"/>
            <a:ext cx="6798613" cy="2831910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3207" y="2184456"/>
            <a:ext cx="85348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symptoms of </a:t>
            </a:r>
            <a:r>
              <a:rPr lang="en-US" sz="20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000" b="1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0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Botryosphaeria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shown in the following pages.</a:t>
            </a:r>
          </a:p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Remember: the external symptoms are not enough to diagnose the disease. In order to be certain is necessary to look at the internal symptoms</a:t>
            </a:r>
          </a:p>
        </p:txBody>
      </p:sp>
    </p:spTree>
    <p:extLst>
      <p:ext uri="{BB962C8B-B14F-4D97-AF65-F5344CB8AC3E}">
        <p14:creationId xmlns:p14="http://schemas.microsoft.com/office/powerpoint/2010/main" val="398338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 Dieback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73047" y="3032969"/>
            <a:ext cx="44736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 Dieback most frequently shows symptoms in old vineyard (more than 10 years).</a:t>
            </a:r>
          </a:p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Moderately infected vineyards lose </a:t>
            </a:r>
            <a:r>
              <a:rPr lang="en-US" sz="2000" b="1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production, severely infected vineyards lose up to </a:t>
            </a:r>
            <a:r>
              <a:rPr lang="en-US" sz="2000" b="1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80%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production</a:t>
            </a: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938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 Dieback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1340448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887" y="4087330"/>
            <a:ext cx="2520000" cy="2520000"/>
          </a:xfrm>
          <a:prstGeom prst="diamond">
            <a:avLst/>
          </a:prstGeom>
          <a:effectLst>
            <a:softEdge rad="63500"/>
          </a:effectLst>
        </p:spPr>
      </p:pic>
      <p:pic>
        <p:nvPicPr>
          <p:cNvPr id="11" name="Immagine 10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9797" y="2713889"/>
            <a:ext cx="2521333" cy="2520000"/>
          </a:xfrm>
          <a:prstGeom prst="diamond">
            <a:avLst/>
          </a:prstGeom>
          <a:effectLst>
            <a:softEdge rad="63500"/>
          </a:effectLst>
        </p:spPr>
      </p:pic>
      <p:sp>
        <p:nvSpPr>
          <p:cNvPr id="12" name="CasellaDiTesto 11"/>
          <p:cNvSpPr txBox="1"/>
          <p:nvPr/>
        </p:nvSpPr>
        <p:spPr>
          <a:xfrm>
            <a:off x="284042" y="2650450"/>
            <a:ext cx="44901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 Dieback external symptoms are very typical.</a:t>
            </a:r>
          </a:p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can be seen as early as </a:t>
            </a:r>
            <a:r>
              <a:rPr lang="en-US" sz="2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spring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they consist in:</a:t>
            </a:r>
          </a:p>
          <a:p>
            <a:pPr algn="just"/>
            <a:endParaRPr lang="en-US" sz="2000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2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Stunted development</a:t>
            </a:r>
          </a:p>
          <a:p>
            <a:pPr marL="342900" indent="-342900" algn="just">
              <a:buFontTx/>
              <a:buChar char="-"/>
            </a:pPr>
            <a:r>
              <a:rPr lang="en-US" sz="22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Leaf chlorosis </a:t>
            </a:r>
          </a:p>
          <a:p>
            <a:pPr marL="342900" indent="-342900" algn="just">
              <a:buFontTx/>
              <a:buChar char="-"/>
            </a:pPr>
            <a:r>
              <a:rPr lang="en-US" sz="22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 shaped leaves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 dieback symptoms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75" y="1902170"/>
            <a:ext cx="5599113" cy="4587530"/>
          </a:xfrm>
          <a:prstGeom prst="ellipse">
            <a:avLst/>
          </a:prstGeom>
        </p:spPr>
      </p:pic>
      <p:sp>
        <p:nvSpPr>
          <p:cNvPr id="6" name="Ovale 5"/>
          <p:cNvSpPr/>
          <p:nvPr/>
        </p:nvSpPr>
        <p:spPr>
          <a:xfrm>
            <a:off x="1643062" y="4071938"/>
            <a:ext cx="2671763" cy="1857375"/>
          </a:xfrm>
          <a:prstGeom prst="ellipse">
            <a:avLst/>
          </a:prstGeom>
          <a:noFill/>
          <a:ln w="57150">
            <a:solidFill>
              <a:srgbClr val="FECB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Connettore 2 7"/>
          <p:cNvCxnSpPr>
            <a:stCxn id="6" idx="7"/>
            <a:endCxn id="10" idx="1"/>
          </p:cNvCxnSpPr>
          <p:nvPr/>
        </p:nvCxnSpPr>
        <p:spPr>
          <a:xfrm flipV="1">
            <a:off x="3923554" y="3156408"/>
            <a:ext cx="2238446" cy="1187536"/>
          </a:xfrm>
          <a:prstGeom prst="straightConnector1">
            <a:avLst/>
          </a:prstGeom>
          <a:ln w="38100">
            <a:solidFill>
              <a:srgbClr val="CF722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162000" y="2602410"/>
            <a:ext cx="3052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Stunted development</a:t>
            </a:r>
          </a:p>
          <a:p>
            <a:pPr algn="just"/>
            <a:r>
              <a:rPr lang="en-US" sz="2200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Short internodes</a:t>
            </a:r>
          </a:p>
        </p:txBody>
      </p:sp>
    </p:spTree>
    <p:extLst>
      <p:ext uri="{BB962C8B-B14F-4D97-AF65-F5344CB8AC3E}">
        <p14:creationId xmlns:p14="http://schemas.microsoft.com/office/powerpoint/2010/main" val="2371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 dieback symptoms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346" y="2861124"/>
            <a:ext cx="2700000" cy="3600000"/>
          </a:xfrm>
          <a:prstGeom prst="flowChartProcess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5225" y="2861124"/>
            <a:ext cx="2700000" cy="3600000"/>
          </a:xfrm>
          <a:prstGeom prst="rect">
            <a:avLst/>
          </a:prstGeom>
          <a:ln w="28575">
            <a:solidFill>
              <a:srgbClr val="BDC901"/>
            </a:solidFill>
          </a:ln>
          <a:effectLst>
            <a:softEdge rad="63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073" y="1605478"/>
            <a:ext cx="2700000" cy="3600000"/>
          </a:xfrm>
          <a:prstGeom prst="rect">
            <a:avLst/>
          </a:prstGeom>
          <a:ln w="28575">
            <a:solidFill>
              <a:srgbClr val="8AAB00"/>
            </a:solidFill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372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 dieback internal symptoms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799" y="2241608"/>
            <a:ext cx="3618730" cy="35908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4368683" y="3067548"/>
            <a:ext cx="447369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the symptoms on the exterior are seen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in order to verify the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 is possible to cut the trunk or the spur.</a:t>
            </a:r>
          </a:p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interior, if the plant is infected, you will see a dark portion of the wood with a </a:t>
            </a:r>
            <a:r>
              <a:rPr lang="en-US" sz="22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wedge shape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9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4" y="1052464"/>
            <a:ext cx="857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Complex and Botryosphaeria have similar symptoms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Immagine 9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534142" y="3781416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magine 10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98315" y="3776674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9249" y="378047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 preferRelativeResize="0"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042" y="3776653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CasellaDiTesto 13"/>
          <p:cNvSpPr txBox="1"/>
          <p:nvPr/>
        </p:nvSpPr>
        <p:spPr>
          <a:xfrm>
            <a:off x="280891" y="6149982"/>
            <a:ext cx="199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symptoms</a:t>
            </a:r>
            <a:endParaRPr lang="en-US" sz="16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77330" y="615297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Chlorosis/necrosis</a:t>
            </a:r>
            <a:endParaRPr lang="en-US" sz="16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575430" y="6149982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 striped leaves</a:t>
            </a:r>
            <a:endParaRPr lang="en-US" sz="16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6720537" y="6151146"/>
            <a:ext cx="2077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Apoplexy</a:t>
            </a:r>
            <a:endParaRPr lang="en-US" sz="16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92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450" y="0"/>
            <a:ext cx="10287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asellaDiTesto 3"/>
          <p:cNvSpPr txBox="1"/>
          <p:nvPr/>
        </p:nvSpPr>
        <p:spPr>
          <a:xfrm>
            <a:off x="4313123" y="5896118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Chlorosis/Necrosis</a:t>
            </a:r>
            <a:endParaRPr lang="en-US" sz="4000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31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should we care?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1692428" y="3729039"/>
            <a:ext cx="7100136" cy="295750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523095" y="2013635"/>
            <a:ext cx="68571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GTDs cause huge </a:t>
            </a:r>
            <a:r>
              <a:rPr lang="en-US" sz="2200" b="1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economic losses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(1,5 billion $ per year due to re-plantation worldwide), leading to </a:t>
            </a:r>
            <a:r>
              <a:rPr lang="en-US" sz="2200" b="1" dirty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decrease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 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billion€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France per year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in both </a:t>
            </a:r>
            <a:r>
              <a:rPr lang="en-US" sz="24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24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quantity</a:t>
            </a:r>
            <a:endParaRPr lang="en-US" sz="24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/>
          <p:cNvSpPr txBox="1"/>
          <p:nvPr/>
        </p:nvSpPr>
        <p:spPr>
          <a:xfrm>
            <a:off x="157164" y="5910405"/>
            <a:ext cx="5614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Tiger-striped leaves</a:t>
            </a:r>
            <a:endParaRPr lang="en-US" sz="40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1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915525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573840" y="5953270"/>
            <a:ext cx="257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Apoplexy</a:t>
            </a:r>
            <a:endParaRPr lang="en-US" sz="40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03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50374" y="1052464"/>
            <a:ext cx="8579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Complex and Botryosphaeria have similar symptoms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3042" y="1699529"/>
            <a:ext cx="8268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only way is possible to distinguish the two is to analyze the internal symptoms</a:t>
            </a:r>
          </a:p>
        </p:txBody>
      </p:sp>
      <p:pic>
        <p:nvPicPr>
          <p:cNvPr id="8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906" y="3302455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2118" y="2926539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949482" y="2902375"/>
            <a:ext cx="199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Botryosphaeria</a:t>
            </a:r>
            <a:endParaRPr lang="en-US" sz="20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94694" y="6146590"/>
            <a:ext cx="1994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Complex</a:t>
            </a:r>
            <a:endParaRPr lang="en-US" sz="20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Complex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45742" y="1699529"/>
            <a:ext cx="8549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Proper can manifest itself in two different forms:</a:t>
            </a: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8775" y="4329700"/>
            <a:ext cx="2160000" cy="21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magine 7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552" y="3321052"/>
            <a:ext cx="3240000" cy="324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asellaDiTesto 9"/>
          <p:cNvSpPr txBox="1"/>
          <p:nvPr/>
        </p:nvSpPr>
        <p:spPr>
          <a:xfrm>
            <a:off x="305238" y="3721830"/>
            <a:ext cx="4509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slow appearance of the symptoms with chlorosis/necrosis and tiger striped leaves</a:t>
            </a:r>
            <a:endParaRPr lang="en-US" dirty="0">
              <a:solidFill>
                <a:srgbClr val="CF72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389599" y="2674721"/>
            <a:ext cx="3547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fast appearance of the symptoms called apoplexy</a:t>
            </a:r>
            <a:endParaRPr lang="en-US" dirty="0">
              <a:solidFill>
                <a:srgbClr val="CF72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66376" y="1699529"/>
            <a:ext cx="833155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5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necrosis on the leaves result in grapes with less sugar and higher pH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Complex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389" y="2533443"/>
            <a:ext cx="3950179" cy="395017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9" name="Immagine 8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25"/>
          <a:stretch/>
        </p:blipFill>
        <p:spPr>
          <a:xfrm>
            <a:off x="6666504" y="2542852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4" name="Immagine 13"/>
          <p:cNvPicPr preferRelativeResize="0"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0760" y="4508564"/>
            <a:ext cx="1980000" cy="19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6" name="Immagine 15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550" y="4503622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Immagine 16"/>
          <p:cNvPicPr preferRelativeResize="0"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728" y="2523622"/>
            <a:ext cx="198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8494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914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609242" y="1704289"/>
            <a:ext cx="8011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can also have a fast appearance, this is called apoplectic form.</a:t>
            </a:r>
          </a:p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apoplectic form usually appears in the hottest period.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820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Complex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671" y="2565700"/>
            <a:ext cx="3924000" cy="3924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6000" y="4507511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3300" y="4511751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900" y="2569653"/>
            <a:ext cx="396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377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450375" y="1052464"/>
            <a:ext cx="8223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Complex internal symptoms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9241" y="1704289"/>
            <a:ext cx="8029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inside of an infected trunk is possible to see two different parts, a black and a with one; they are caused by two different fungi.</a:t>
            </a:r>
          </a:p>
        </p:txBody>
      </p:sp>
      <p:pic>
        <p:nvPicPr>
          <p:cNvPr id="2" name="Immagine 1"/>
          <p:cNvPicPr preferRelativeResize="0"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58935" y="2526474"/>
            <a:ext cx="198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042" y="2537748"/>
            <a:ext cx="3960000" cy="396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Immagine 7"/>
          <p:cNvPicPr preferRelativeResize="0">
            <a:picLocks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235" y="2564574"/>
            <a:ext cx="1980000" cy="19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3535" y="4505048"/>
            <a:ext cx="1980000" cy="19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69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520342" y="1699529"/>
            <a:ext cx="8217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Botryosphaeria shows exterior symptoms similar to esca, only cutting the trunk is possible to diagnose the disease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Botryosphaeria dieback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575" y="2529700"/>
            <a:ext cx="3960000" cy="396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magine 1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5"/>
          <a:stretch/>
        </p:blipFill>
        <p:spPr>
          <a:xfrm flipV="1">
            <a:off x="6656000" y="4509700"/>
            <a:ext cx="1980000" cy="198000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Immagine 4"/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000" y="2542996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9" name="Immagine 8"/>
          <p:cNvPicPr preferRelativeResize="0">
            <a:picLocks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487" y="450970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  <p:pic>
        <p:nvPicPr>
          <p:cNvPr id="10" name="Immagine 9"/>
          <p:cNvPicPr preferRelativeResize="0"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2894" y="2542580"/>
            <a:ext cx="1980000" cy="1980000"/>
          </a:xfrm>
          <a:prstGeom prst="ellipse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848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 for the attention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magine 4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95" y="1760350"/>
            <a:ext cx="7992000" cy="47293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05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Immagine 23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2149297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553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4435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should we care?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0"/>
          <a:stretch/>
        </p:blipFill>
        <p:spPr>
          <a:xfrm>
            <a:off x="4083935" y="4667902"/>
            <a:ext cx="4743300" cy="1975785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6935" y="18342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Vineyard</a:t>
            </a:r>
            <a:r>
              <a:rPr lang="it-IT" sz="2200" b="1" dirty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2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26935" y="3040746"/>
            <a:ext cx="2605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Winemaking</a:t>
            </a:r>
            <a:r>
              <a:rPr lang="it-IT" sz="22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22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459041" y="1774450"/>
            <a:ext cx="49212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production, plant </a:t>
            </a:r>
            <a:r>
              <a:rPr lang="en-US" sz="2000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death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 </a:t>
            </a:r>
            <a:r>
              <a:rPr lang="en-US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</a:t>
            </a:r>
            <a:r>
              <a:rPr lang="en-US" sz="2000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re-implantation</a:t>
            </a:r>
            <a:r>
              <a:rPr lang="en-US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costs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459041" y="2988911"/>
            <a:ext cx="4921247" cy="95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fr-FR" sz="2000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uali</a:t>
            </a:r>
            <a:r>
              <a:rPr lang="fr-FR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-quantitative </a:t>
            </a:r>
            <a:r>
              <a:rPr lang="fr-FR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damages  in </a:t>
            </a:r>
            <a:r>
              <a:rPr lang="fr-FR" sz="2000" dirty="0" err="1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wine</a:t>
            </a:r>
            <a:r>
              <a:rPr lang="fr-FR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20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production (&lt; </a:t>
            </a:r>
            <a:r>
              <a:rPr lang="fr-FR" sz="2000" dirty="0" err="1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sugar</a:t>
            </a:r>
            <a:r>
              <a:rPr lang="fr-FR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fr-FR" sz="2000" b="1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&gt;pH   </a:t>
            </a:r>
            <a:r>
              <a:rPr lang="fr-FR" sz="2000" dirty="0" err="1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fr-FR" sz="20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sz="20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8462" y="1809700"/>
            <a:ext cx="504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23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360" y="2184456"/>
            <a:ext cx="7920000" cy="432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7291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84456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593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magine 6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813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481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373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1"/>
          <a:stretch/>
        </p:blipFill>
        <p:spPr>
          <a:xfrm>
            <a:off x="596900" y="2169700"/>
            <a:ext cx="7920000" cy="432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7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773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7936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401056" y="410713"/>
            <a:ext cx="45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magine 5"/>
          <p:cNvPicPr preferRelativeResize="0"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8462" y="1809700"/>
            <a:ext cx="4680000" cy="46800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14238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1194" y="382137"/>
            <a:ext cx="7442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450375" y="1052464"/>
            <a:ext cx="8832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Symptom’s quiz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015289" y="410713"/>
            <a:ext cx="98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n-US" sz="5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 8" descr="http://www.wineland.temp.shapeshift.co.za/archive/technical/supplimentary--wynber-august-2012-a-guide-to-grapevine-abnormalities-in-south-africa-fungal-diseases-associated-with-wood-and-root-rotting-dieback-part-2-7-1--8.jpg"/>
          <p:cNvPicPr preferRelativeResize="0"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78462" y="1809700"/>
            <a:ext cx="4680000" cy="4680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0631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377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r>
              <a:rPr lang="en-US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(adult vineyard)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95" y="2274099"/>
            <a:ext cx="2197290" cy="219729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2740" y="2274108"/>
            <a:ext cx="2197289" cy="2197289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5708" y="2274107"/>
            <a:ext cx="2203909" cy="2197291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255466" y="5022375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Botryosphaeria</a:t>
            </a:r>
            <a:endParaRPr lang="en-US" sz="2400" i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987706" y="5022374"/>
            <a:ext cx="116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Eutypa</a:t>
            </a:r>
            <a:endParaRPr lang="en-US" sz="2400" i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538556" y="5022375"/>
            <a:ext cx="2292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Esca Compex</a:t>
            </a:r>
            <a:endParaRPr lang="en-US" sz="2400" i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8153" y="5669553"/>
            <a:ext cx="213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Chlorosis/necrosis on the leaves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3330475" y="5669553"/>
            <a:ext cx="2497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Stunted development</a:t>
            </a:r>
          </a:p>
          <a:p>
            <a:pPr algn="ctr"/>
            <a:r>
              <a:rPr lang="en-US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Chlorosis on the leaves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432152" y="5666191"/>
            <a:ext cx="2497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Striped leaves</a:t>
            </a:r>
          </a:p>
          <a:p>
            <a:pPr algn="ctr"/>
            <a:r>
              <a:rPr lang="it-IT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</a:t>
            </a:r>
            <a:r>
              <a:rPr lang="it-IT" b="1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spots</a:t>
            </a:r>
            <a:r>
              <a:rPr lang="it-IT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the </a:t>
            </a:r>
            <a:r>
              <a:rPr lang="it-IT" b="1" dirty="0" err="1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berries</a:t>
            </a:r>
            <a:endParaRPr lang="en-US" b="1" dirty="0" smtClean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3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4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</a:t>
            </a:r>
            <a:r>
              <a:rPr lang="it-IT" sz="2400" dirty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are </a:t>
            </a:r>
            <a:r>
              <a:rPr lang="it-IT" sz="2400" dirty="0" err="1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</a:t>
            </a:r>
            <a:r>
              <a:rPr lang="it-IT" sz="2400" dirty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r>
              <a:rPr lang="en-US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(young </a:t>
            </a:r>
            <a:r>
              <a:rPr lang="en-US" sz="2400" dirty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vineyard)</a:t>
            </a:r>
          </a:p>
        </p:txBody>
      </p:sp>
      <p:pic>
        <p:nvPicPr>
          <p:cNvPr id="6" name="Picture 5" descr="http://www.agf.gov.bc.ca/cropprot/grapeipm/images/esc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68756" y="2860969"/>
            <a:ext cx="2435515" cy="1980000"/>
          </a:xfrm>
          <a:prstGeom prst="rect">
            <a:avLst/>
          </a:prstGeom>
          <a:noFill/>
        </p:spPr>
      </p:pic>
      <p:pic>
        <p:nvPicPr>
          <p:cNvPr id="7" name="Picture 4" descr="Reducedgrowth"/>
          <p:cNvPicPr>
            <a:picLocks noChangeAspect="1" noChangeArrowheads="1"/>
          </p:cNvPicPr>
          <p:nvPr/>
        </p:nvPicPr>
        <p:blipFill rotWithShape="1">
          <a:blip r:embed="rId4" cstate="screen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35405" y="2860969"/>
            <a:ext cx="2855769" cy="1980000"/>
          </a:xfrm>
          <a:prstGeom prst="rect">
            <a:avLst/>
          </a:prstGeom>
          <a:noFill/>
        </p:spPr>
      </p:pic>
      <p:pic>
        <p:nvPicPr>
          <p:cNvPr id="8" name="Picture 8" descr="http://treeandvinetrunkdiseases.org/wp-content/uploads/2014/06/DSCN077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22309" y="2860969"/>
            <a:ext cx="3016402" cy="1980000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8756" y="4943941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Petri </a:t>
            </a:r>
            <a:r>
              <a:rPr lang="it-IT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disease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35405" y="4943941"/>
            <a:ext cx="306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Foot Disease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22309" y="4943941"/>
            <a:ext cx="2306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Phomopsis</a:t>
            </a:r>
            <a:endParaRPr lang="en-US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641" y="2595151"/>
            <a:ext cx="4127890" cy="303887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can’t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solve the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</a:t>
            </a:r>
            <a:endParaRPr lang="en-US" sz="2400" b="1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07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</a:t>
            </a:r>
            <a:endParaRPr lang="en-US" sz="2400" b="1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6592" y="4892608"/>
            <a:ext cx="207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Pathogen #1</a:t>
            </a:r>
            <a:endParaRPr lang="en-US" sz="2400" b="1" dirty="0">
              <a:solidFill>
                <a:srgbClr val="CF72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089176" y="1815152"/>
            <a:ext cx="2754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28531" y="1671821"/>
            <a:ext cx="261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Regular disease</a:t>
            </a:r>
          </a:p>
          <a:p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(Downy Mildew)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0562" y="2364319"/>
            <a:ext cx="4763068" cy="3845412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can’t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solve the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16907" y="213348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</a:t>
            </a:r>
            <a:endParaRPr lang="en-US" sz="2400" b="1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089176" y="4892608"/>
            <a:ext cx="207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</a:t>
            </a:r>
            <a:endParaRPr lang="en-US" sz="2400" b="1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523397" y="5978898"/>
            <a:ext cx="207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ECB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Pathogen #1</a:t>
            </a:r>
            <a:endParaRPr lang="en-US" sz="2400" b="1" dirty="0">
              <a:solidFill>
                <a:srgbClr val="FECB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6592" y="4892608"/>
            <a:ext cx="207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F722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Pathogen #2</a:t>
            </a:r>
            <a:endParaRPr lang="en-US" sz="2400" b="1" dirty="0">
              <a:solidFill>
                <a:srgbClr val="CF722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4469" y="3562963"/>
            <a:ext cx="20721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Pathogen #3</a:t>
            </a:r>
            <a:endParaRPr lang="en-US" sz="2400" b="1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28531" y="1671821"/>
            <a:ext cx="2615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GTDs</a:t>
            </a:r>
          </a:p>
          <a:p>
            <a:r>
              <a:rPr lang="en-US" sz="2400" dirty="0" smtClean="0">
                <a:solidFill>
                  <a:srgbClr val="B4460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(Esca complex)</a:t>
            </a:r>
            <a:endParaRPr lang="en-US" sz="2400" dirty="0">
              <a:solidFill>
                <a:srgbClr val="B4460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41194" y="382137"/>
            <a:ext cx="668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AAB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Grapevine Trunk Diseases</a:t>
            </a:r>
            <a:endParaRPr lang="en-US" sz="4000" dirty="0">
              <a:solidFill>
                <a:srgbClr val="8AAB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Connettore 1 3"/>
          <p:cNvCxnSpPr/>
          <p:nvPr/>
        </p:nvCxnSpPr>
        <p:spPr>
          <a:xfrm>
            <a:off x="341194" y="518614"/>
            <a:ext cx="0" cy="1044000"/>
          </a:xfrm>
          <a:prstGeom prst="line">
            <a:avLst/>
          </a:prstGeom>
          <a:ln w="38100">
            <a:solidFill>
              <a:srgbClr val="B446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/>
          <p:cNvSpPr txBox="1"/>
          <p:nvPr/>
        </p:nvSpPr>
        <p:spPr>
          <a:xfrm>
            <a:off x="491319" y="1090023"/>
            <a:ext cx="51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can’t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solve the </a:t>
            </a:r>
            <a:r>
              <a:rPr lang="it-IT" sz="2400" dirty="0" err="1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</a:t>
            </a:r>
            <a:r>
              <a:rPr lang="it-IT" sz="2400" dirty="0" smtClean="0">
                <a:solidFill>
                  <a:srgbClr val="BDC9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2400" dirty="0">
              <a:solidFill>
                <a:srgbClr val="BDC9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9366" y="2374711"/>
            <a:ext cx="6441745" cy="237471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777904" y="5156945"/>
            <a:ext cx="5724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B446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symptoms do not appear every year on the same plant </a:t>
            </a:r>
            <a:endParaRPr lang="en-US" sz="2400" dirty="0">
              <a:solidFill>
                <a:srgbClr val="B4460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8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3741</TotalTime>
  <Words>1271</Words>
  <Application>Microsoft Office PowerPoint</Application>
  <PresentationFormat>Presentazione su schermo (4:3)</PresentationFormat>
  <Paragraphs>230</Paragraphs>
  <Slides>48</Slides>
  <Notes>17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5" baseType="lpstr">
      <vt:lpstr>Dotum</vt:lpstr>
      <vt:lpstr>Arial</vt:lpstr>
      <vt:lpstr>Calibri</vt:lpstr>
      <vt:lpstr>Calibri Light</vt:lpstr>
      <vt:lpstr>Roboto Light</vt:lpstr>
      <vt:lpstr>Tahoma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Invernizzi</dc:creator>
  <cp:lastModifiedBy>Francesco Invernizzi</cp:lastModifiedBy>
  <cp:revision>129</cp:revision>
  <dcterms:created xsi:type="dcterms:W3CDTF">2017-07-05T07:13:53Z</dcterms:created>
  <dcterms:modified xsi:type="dcterms:W3CDTF">2017-08-22T12:54:11Z</dcterms:modified>
</cp:coreProperties>
</file>